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Montserrat Bold" panose="020B0604020202020204" charset="0"/>
      <p:regular r:id="rId9"/>
    </p:embeddedFont>
    <p:embeddedFont>
      <p:font typeface="Montserrat Light" panose="00000400000000000000" pitchFamily="2" charset="0"/>
      <p:regular r:id="rId10"/>
    </p:embeddedFont>
    <p:embeddedFont>
      <p:font typeface="Source Sans 3" panose="020B0604020202020204" charset="0"/>
      <p:regular r:id="rId11"/>
    </p:embeddedFont>
    <p:embeddedFont>
      <p:font typeface="Source Sans 3 Bold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19.12.2025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EDE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937744" y="2932357"/>
            <a:ext cx="9270502" cy="2658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Career Readiness &amp; Resume Intelligence Platform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37744" y="5977233"/>
            <a:ext cx="9270502" cy="538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375">
                <a:solidFill>
                  <a:srgbClr val="3D3838"/>
                </a:solidFill>
                <a:latin typeface="Source Sans 3"/>
                <a:ea typeface="Source Sans 3"/>
                <a:cs typeface="Source Sans 3"/>
                <a:sym typeface="Source Sans 3"/>
              </a:rPr>
              <a:t>An End-to-End Career Preparation System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37744" y="6787010"/>
            <a:ext cx="9270502" cy="538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375" b="1">
                <a:solidFill>
                  <a:srgbClr val="3D3838"/>
                </a:solidFill>
                <a:latin typeface="Source Sans 3 Bold"/>
                <a:ea typeface="Source Sans 3 Bold"/>
                <a:cs typeface="Source Sans 3 Bold"/>
                <a:sym typeface="Source Sans 3 Bold"/>
              </a:rPr>
              <a:t>Dasaradh D </a:t>
            </a:r>
            <a:r>
              <a:rPr lang="en-US" sz="2375">
                <a:solidFill>
                  <a:srgbClr val="3D3838"/>
                </a:solidFill>
                <a:latin typeface="Source Sans 3"/>
                <a:ea typeface="Source Sans 3"/>
                <a:cs typeface="Source Sans 3"/>
                <a:sym typeface="Source Sans 3"/>
              </a:rPr>
              <a:t>| PGDA 44, Imarticus Learning, Bangalore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EDE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937744" y="1662560"/>
            <a:ext cx="7318893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 Statement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937744" y="3030436"/>
            <a:ext cx="4480922" cy="3091158"/>
            <a:chOff x="0" y="0"/>
            <a:chExt cx="5974563" cy="41215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74588" cy="4121531"/>
            </a:xfrm>
            <a:custGeom>
              <a:avLst/>
              <a:gdLst/>
              <a:ahLst/>
              <a:cxnLst/>
              <a:rect l="l" t="t" r="r" b="b"/>
              <a:pathLst>
                <a:path w="5974588" h="4121531">
                  <a:moveTo>
                    <a:pt x="0" y="61722"/>
                  </a:moveTo>
                  <a:cubicBezTo>
                    <a:pt x="0" y="27686"/>
                    <a:pt x="27686" y="0"/>
                    <a:pt x="61722" y="0"/>
                  </a:cubicBezTo>
                  <a:lnTo>
                    <a:pt x="5912866" y="0"/>
                  </a:lnTo>
                  <a:cubicBezTo>
                    <a:pt x="5946902" y="0"/>
                    <a:pt x="5974588" y="27686"/>
                    <a:pt x="5974588" y="61722"/>
                  </a:cubicBezTo>
                  <a:lnTo>
                    <a:pt x="5974588" y="4059809"/>
                  </a:lnTo>
                  <a:cubicBezTo>
                    <a:pt x="5974588" y="4093845"/>
                    <a:pt x="5946902" y="4121531"/>
                    <a:pt x="5912866" y="4121531"/>
                  </a:cubicBezTo>
                  <a:lnTo>
                    <a:pt x="61722" y="4121531"/>
                  </a:lnTo>
                  <a:cubicBezTo>
                    <a:pt x="27686" y="4121531"/>
                    <a:pt x="0" y="4093845"/>
                    <a:pt x="0" y="4059809"/>
                  </a:cubicBezTo>
                  <a:close/>
                </a:path>
              </a:pathLst>
            </a:custGeom>
            <a:solidFill>
              <a:srgbClr val="F2EEEE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0" name="TextBox 10"/>
          <p:cNvSpPr txBox="1"/>
          <p:nvPr/>
        </p:nvSpPr>
        <p:spPr>
          <a:xfrm>
            <a:off x="8246269" y="3319910"/>
            <a:ext cx="3506095" cy="457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3D38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Skills Blindspot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246269" y="3886048"/>
            <a:ext cx="3863873" cy="1927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375">
                <a:solidFill>
                  <a:srgbClr val="3D3838"/>
                </a:solidFill>
                <a:latin typeface="Source Sans 3"/>
                <a:ea typeface="Source Sans 3"/>
                <a:cs typeface="Source Sans 3"/>
                <a:sym typeface="Source Sans 3"/>
              </a:rPr>
              <a:t>Candidates don't know which skills they're missing or how to identify gaps for specific roles.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727191" y="3030436"/>
            <a:ext cx="4481065" cy="3091158"/>
            <a:chOff x="0" y="0"/>
            <a:chExt cx="5974753" cy="412154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974715" cy="4121531"/>
            </a:xfrm>
            <a:custGeom>
              <a:avLst/>
              <a:gdLst/>
              <a:ahLst/>
              <a:cxnLst/>
              <a:rect l="l" t="t" r="r" b="b"/>
              <a:pathLst>
                <a:path w="5974715" h="4121531">
                  <a:moveTo>
                    <a:pt x="0" y="61722"/>
                  </a:moveTo>
                  <a:cubicBezTo>
                    <a:pt x="0" y="27686"/>
                    <a:pt x="27686" y="0"/>
                    <a:pt x="61722" y="0"/>
                  </a:cubicBezTo>
                  <a:lnTo>
                    <a:pt x="5912993" y="0"/>
                  </a:lnTo>
                  <a:cubicBezTo>
                    <a:pt x="5947029" y="0"/>
                    <a:pt x="5974715" y="27686"/>
                    <a:pt x="5974715" y="61722"/>
                  </a:cubicBezTo>
                  <a:lnTo>
                    <a:pt x="5974715" y="4059809"/>
                  </a:lnTo>
                  <a:cubicBezTo>
                    <a:pt x="5974715" y="4093845"/>
                    <a:pt x="5947029" y="4121531"/>
                    <a:pt x="5912993" y="4121531"/>
                  </a:cubicBezTo>
                  <a:lnTo>
                    <a:pt x="61722" y="4121531"/>
                  </a:lnTo>
                  <a:cubicBezTo>
                    <a:pt x="27686" y="4121531"/>
                    <a:pt x="0" y="4093845"/>
                    <a:pt x="0" y="4059809"/>
                  </a:cubicBezTo>
                  <a:close/>
                </a:path>
              </a:pathLst>
            </a:custGeom>
            <a:solidFill>
              <a:srgbClr val="F2EEEE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4" name="TextBox 14"/>
          <p:cNvSpPr txBox="1"/>
          <p:nvPr/>
        </p:nvSpPr>
        <p:spPr>
          <a:xfrm>
            <a:off x="13035705" y="3319910"/>
            <a:ext cx="3506095" cy="457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3D38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Resume Mismatch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035705" y="3886048"/>
            <a:ext cx="3864026" cy="1464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375">
                <a:solidFill>
                  <a:srgbClr val="3D3838"/>
                </a:solidFill>
                <a:latin typeface="Source Sans 3"/>
                <a:ea typeface="Source Sans 3"/>
                <a:cs typeface="Source Sans 3"/>
                <a:sym typeface="Source Sans 3"/>
              </a:rPr>
              <a:t>No clear understanding of how well their resume aligns with job descriptions.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7937744" y="6430118"/>
            <a:ext cx="9270502" cy="2165747"/>
            <a:chOff x="0" y="0"/>
            <a:chExt cx="12360669" cy="288766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360656" cy="2887726"/>
            </a:xfrm>
            <a:custGeom>
              <a:avLst/>
              <a:gdLst/>
              <a:ahLst/>
              <a:cxnLst/>
              <a:rect l="l" t="t" r="r" b="b"/>
              <a:pathLst>
                <a:path w="12360656" h="2887726">
                  <a:moveTo>
                    <a:pt x="0" y="61722"/>
                  </a:moveTo>
                  <a:cubicBezTo>
                    <a:pt x="0" y="27686"/>
                    <a:pt x="27686" y="0"/>
                    <a:pt x="61722" y="0"/>
                  </a:cubicBezTo>
                  <a:lnTo>
                    <a:pt x="12298934" y="0"/>
                  </a:lnTo>
                  <a:cubicBezTo>
                    <a:pt x="12332970" y="0"/>
                    <a:pt x="12360656" y="27686"/>
                    <a:pt x="12360656" y="61722"/>
                  </a:cubicBezTo>
                  <a:lnTo>
                    <a:pt x="12360656" y="2826004"/>
                  </a:lnTo>
                  <a:cubicBezTo>
                    <a:pt x="12360656" y="2860040"/>
                    <a:pt x="12332970" y="2887726"/>
                    <a:pt x="12298934" y="2887726"/>
                  </a:cubicBezTo>
                  <a:lnTo>
                    <a:pt x="61722" y="2887726"/>
                  </a:lnTo>
                  <a:cubicBezTo>
                    <a:pt x="27686" y="2887726"/>
                    <a:pt x="0" y="2860040"/>
                    <a:pt x="0" y="2826004"/>
                  </a:cubicBezTo>
                  <a:close/>
                </a:path>
              </a:pathLst>
            </a:custGeom>
            <a:solidFill>
              <a:srgbClr val="F2EEEE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8" name="TextBox 18"/>
          <p:cNvSpPr txBox="1"/>
          <p:nvPr/>
        </p:nvSpPr>
        <p:spPr>
          <a:xfrm>
            <a:off x="8246269" y="6719592"/>
            <a:ext cx="3506095" cy="457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3D38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Fragmented Tools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246269" y="7285730"/>
            <a:ext cx="8653462" cy="1001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375">
                <a:solidFill>
                  <a:srgbClr val="3D3838"/>
                </a:solidFill>
                <a:latin typeface="Source Sans 3"/>
                <a:ea typeface="Source Sans 3"/>
                <a:cs typeface="Source Sans 3"/>
                <a:sym typeface="Source Sans 3"/>
              </a:rPr>
              <a:t>Existing solutions focus on either resumes or interviews—not both in one unified platform.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EDE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846382" y="2819248"/>
            <a:ext cx="9737227" cy="28575"/>
            <a:chOff x="0" y="0"/>
            <a:chExt cx="12982969" cy="38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982956" cy="38100"/>
            </a:xfrm>
            <a:custGeom>
              <a:avLst/>
              <a:gdLst/>
              <a:ahLst/>
              <a:cxnLst/>
              <a:rect l="l" t="t" r="r" b="b"/>
              <a:pathLst>
                <a:path w="12982956" h="38100">
                  <a:moveTo>
                    <a:pt x="0" y="0"/>
                  </a:moveTo>
                  <a:lnTo>
                    <a:pt x="12982956" y="0"/>
                  </a:lnTo>
                  <a:lnTo>
                    <a:pt x="12982956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2D2E3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846382" y="4654153"/>
            <a:ext cx="9737227" cy="28575"/>
            <a:chOff x="0" y="0"/>
            <a:chExt cx="12982969" cy="38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982956" cy="38100"/>
            </a:xfrm>
            <a:custGeom>
              <a:avLst/>
              <a:gdLst/>
              <a:ahLst/>
              <a:cxnLst/>
              <a:rect l="l" t="t" r="r" b="b"/>
              <a:pathLst>
                <a:path w="12982956" h="38100">
                  <a:moveTo>
                    <a:pt x="0" y="0"/>
                  </a:moveTo>
                  <a:lnTo>
                    <a:pt x="12982956" y="0"/>
                  </a:lnTo>
                  <a:lnTo>
                    <a:pt x="12982956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2D2E3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846382" y="6489059"/>
            <a:ext cx="9737227" cy="28575"/>
            <a:chOff x="0" y="0"/>
            <a:chExt cx="12982969" cy="381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982956" cy="38100"/>
            </a:xfrm>
            <a:custGeom>
              <a:avLst/>
              <a:gdLst/>
              <a:ahLst/>
              <a:cxnLst/>
              <a:rect l="l" t="t" r="r" b="b"/>
              <a:pathLst>
                <a:path w="12982956" h="38100">
                  <a:moveTo>
                    <a:pt x="0" y="0"/>
                  </a:moveTo>
                  <a:lnTo>
                    <a:pt x="12982956" y="0"/>
                  </a:lnTo>
                  <a:lnTo>
                    <a:pt x="12982956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2D2E3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846382" y="8323955"/>
            <a:ext cx="9737227" cy="28575"/>
            <a:chOff x="0" y="0"/>
            <a:chExt cx="12982969" cy="38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982956" cy="38100"/>
            </a:xfrm>
            <a:custGeom>
              <a:avLst/>
              <a:gdLst/>
              <a:ahLst/>
              <a:cxnLst/>
              <a:rect l="l" t="t" r="r" b="b"/>
              <a:pathLst>
                <a:path w="12982956" h="38100">
                  <a:moveTo>
                    <a:pt x="0" y="0"/>
                  </a:moveTo>
                  <a:lnTo>
                    <a:pt x="12982956" y="0"/>
                  </a:lnTo>
                  <a:lnTo>
                    <a:pt x="12982956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2D2E3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11022202" y="2886043"/>
            <a:ext cx="7265798" cy="5232108"/>
            <a:chOff x="0" y="0"/>
            <a:chExt cx="812800" cy="5852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585298"/>
            </a:xfrm>
            <a:custGeom>
              <a:avLst/>
              <a:gdLst/>
              <a:ahLst/>
              <a:cxnLst/>
              <a:rect l="l" t="t" r="r" b="b"/>
              <a:pathLst>
                <a:path w="812800" h="585298">
                  <a:moveTo>
                    <a:pt x="0" y="0"/>
                  </a:moveTo>
                  <a:lnTo>
                    <a:pt x="812800" y="0"/>
                  </a:lnTo>
                  <a:lnTo>
                    <a:pt x="812800" y="585298"/>
                  </a:lnTo>
                  <a:lnTo>
                    <a:pt x="0" y="585298"/>
                  </a:lnTo>
                  <a:close/>
                </a:path>
              </a:pathLst>
            </a:custGeom>
            <a:blipFill>
              <a:blip r:embed="rId3"/>
              <a:stretch>
                <a:fillRect t="-19434" b="-19434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846382" y="733273"/>
            <a:ext cx="5496820" cy="706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74"/>
              </a:lnSpc>
            </a:pPr>
            <a:r>
              <a:rPr lang="en-US" sz="431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Solution Approach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6382" y="1744866"/>
            <a:ext cx="9737227" cy="419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874">
                <a:solidFill>
                  <a:srgbClr val="3D3838"/>
                </a:solidFill>
                <a:latin typeface="Source Sans 3"/>
                <a:ea typeface="Source Sans 3"/>
                <a:cs typeface="Source Sans 3"/>
                <a:sym typeface="Source Sans 3"/>
              </a:rPr>
              <a:t>A unified platform that transforms career preparation from guesswork to strategic action.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46382" y="2379612"/>
            <a:ext cx="312420" cy="338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874">
                <a:solidFill>
                  <a:srgbClr val="3D383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46382" y="2987726"/>
            <a:ext cx="2748410" cy="353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1">
                <a:solidFill>
                  <a:srgbClr val="3D38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Resume Analysis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46382" y="3428705"/>
            <a:ext cx="9737227" cy="338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874">
                <a:solidFill>
                  <a:srgbClr val="3D3838"/>
                </a:solidFill>
                <a:latin typeface="Source Sans 3"/>
                <a:ea typeface="Source Sans 3"/>
                <a:cs typeface="Source Sans 3"/>
                <a:sym typeface="Source Sans 3"/>
              </a:rPr>
              <a:t>Analyze resumes against real job descriptions with intelligent matching algorithms.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46382" y="4214517"/>
            <a:ext cx="312420" cy="338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874">
                <a:solidFill>
                  <a:srgbClr val="3D383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46382" y="4822622"/>
            <a:ext cx="2748410" cy="353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1">
                <a:solidFill>
                  <a:srgbClr val="3D38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Skill Assessment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46382" y="5263601"/>
            <a:ext cx="9737227" cy="419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874">
                <a:solidFill>
                  <a:srgbClr val="3D3838"/>
                </a:solidFill>
                <a:latin typeface="Source Sans 3"/>
                <a:ea typeface="Source Sans 3"/>
                <a:cs typeface="Source Sans 3"/>
                <a:sym typeface="Source Sans 3"/>
              </a:rPr>
              <a:t>Identify matched vs. missing skills with readiness scoring for target roles.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46382" y="6049413"/>
            <a:ext cx="312420" cy="338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874">
                <a:solidFill>
                  <a:srgbClr val="3D383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46382" y="6657527"/>
            <a:ext cx="2748410" cy="353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1">
                <a:solidFill>
                  <a:srgbClr val="3D38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Interview Prep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46382" y="7098506"/>
            <a:ext cx="9737227" cy="419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874">
                <a:solidFill>
                  <a:srgbClr val="3D3838"/>
                </a:solidFill>
                <a:latin typeface="Source Sans 3"/>
                <a:ea typeface="Source Sans 3"/>
                <a:cs typeface="Source Sans 3"/>
                <a:sym typeface="Source Sans 3"/>
              </a:rPr>
              <a:t>Generate role-specific self-introductions and practice communication skills.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46382" y="7884319"/>
            <a:ext cx="514593" cy="338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874">
                <a:solidFill>
                  <a:srgbClr val="3D383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04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46382" y="8492433"/>
            <a:ext cx="2381845" cy="325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1">
                <a:solidFill>
                  <a:srgbClr val="3D38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Aptitude Testing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46382" y="8933412"/>
            <a:ext cx="9737227" cy="338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874">
                <a:solidFill>
                  <a:srgbClr val="3D3838"/>
                </a:solidFill>
                <a:latin typeface="Source Sans 3"/>
                <a:ea typeface="Source Sans 3"/>
                <a:cs typeface="Source Sans 3"/>
                <a:sym typeface="Source Sans 3"/>
              </a:rPr>
              <a:t>Comprehensive assessment of vocabulary, speaking ability, and problem-solving.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EDE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351682" y="5504251"/>
            <a:ext cx="17208398" cy="28727"/>
            <a:chOff x="0" y="0"/>
            <a:chExt cx="22944531" cy="383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944582" cy="38354"/>
            </a:xfrm>
            <a:custGeom>
              <a:avLst/>
              <a:gdLst/>
              <a:ahLst/>
              <a:cxnLst/>
              <a:rect l="l" t="t" r="r" b="b"/>
              <a:pathLst>
                <a:path w="22944582" h="38354">
                  <a:moveTo>
                    <a:pt x="0" y="0"/>
                  </a:moveTo>
                  <a:lnTo>
                    <a:pt x="22944582" y="0"/>
                  </a:lnTo>
                  <a:lnTo>
                    <a:pt x="22944582" y="38354"/>
                  </a:lnTo>
                  <a:lnTo>
                    <a:pt x="0" y="38354"/>
                  </a:lnTo>
                  <a:close/>
                </a:path>
              </a:pathLst>
            </a:custGeom>
            <a:solidFill>
              <a:srgbClr val="3D3838">
                <a:alpha val="2470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539801" y="1852613"/>
            <a:ext cx="3802964" cy="3499238"/>
            <a:chOff x="0" y="0"/>
            <a:chExt cx="812800" cy="747885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812800" cy="747885"/>
            </a:xfrm>
            <a:custGeom>
              <a:avLst/>
              <a:gdLst/>
              <a:ahLst/>
              <a:cxnLst/>
              <a:rect l="l" t="t" r="r" b="b"/>
              <a:pathLst>
                <a:path w="812800" h="747885">
                  <a:moveTo>
                    <a:pt x="0" y="0"/>
                  </a:moveTo>
                  <a:lnTo>
                    <a:pt x="812800" y="0"/>
                  </a:lnTo>
                  <a:lnTo>
                    <a:pt x="812800" y="747885"/>
                  </a:lnTo>
                  <a:lnTo>
                    <a:pt x="0" y="747885"/>
                  </a:lnTo>
                  <a:close/>
                </a:path>
              </a:pathLst>
            </a:custGeom>
            <a:blipFill>
              <a:blip r:embed="rId3"/>
              <a:stretch>
                <a:fillRect l="-59" t="-13795" b="-145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9341644" y="1852613"/>
            <a:ext cx="4613269" cy="3499238"/>
            <a:chOff x="0" y="0"/>
            <a:chExt cx="758557" cy="575377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758557" cy="575377"/>
            </a:xfrm>
            <a:custGeom>
              <a:avLst/>
              <a:gdLst/>
              <a:ahLst/>
              <a:cxnLst/>
              <a:rect l="l" t="t" r="r" b="b"/>
              <a:pathLst>
                <a:path w="758557" h="575377">
                  <a:moveTo>
                    <a:pt x="0" y="0"/>
                  </a:moveTo>
                  <a:lnTo>
                    <a:pt x="758557" y="0"/>
                  </a:lnTo>
                  <a:lnTo>
                    <a:pt x="758557" y="575377"/>
                  </a:lnTo>
                  <a:lnTo>
                    <a:pt x="0" y="575377"/>
                  </a:lnTo>
                  <a:close/>
                </a:path>
              </a:pathLst>
            </a:custGeom>
            <a:blipFill>
              <a:blip r:embed="rId4"/>
              <a:stretch>
                <a:fillRect t="-21572" b="-21572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464001" y="6089116"/>
            <a:ext cx="3657694" cy="365769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l="-505" r="-505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6184672" y="6012916"/>
            <a:ext cx="4296919" cy="3733894"/>
            <a:chOff x="0" y="0"/>
            <a:chExt cx="710373" cy="617293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710373" cy="617293"/>
            </a:xfrm>
            <a:custGeom>
              <a:avLst/>
              <a:gdLst/>
              <a:ahLst/>
              <a:cxnLst/>
              <a:rect l="l" t="t" r="r" b="b"/>
              <a:pathLst>
                <a:path w="710373" h="617293">
                  <a:moveTo>
                    <a:pt x="0" y="0"/>
                  </a:moveTo>
                  <a:lnTo>
                    <a:pt x="710373" y="0"/>
                  </a:lnTo>
                  <a:lnTo>
                    <a:pt x="710373" y="617293"/>
                  </a:lnTo>
                  <a:lnTo>
                    <a:pt x="0" y="617293"/>
                  </a:lnTo>
                  <a:close/>
                </a:path>
              </a:pathLst>
            </a:custGeom>
            <a:blipFill>
              <a:blip r:embed="rId6"/>
              <a:stretch>
                <a:fillRect l="-2471" r="-2471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1268516" y="6597353"/>
            <a:ext cx="5990784" cy="1095951"/>
            <a:chOff x="0" y="0"/>
            <a:chExt cx="1698438" cy="310711"/>
          </a:xfrm>
        </p:grpSpPr>
        <p:sp>
          <p:nvSpPr>
            <p:cNvPr id="17" name="Freeform 17" descr="preencoded.png"/>
            <p:cNvSpPr/>
            <p:nvPr/>
          </p:nvSpPr>
          <p:spPr>
            <a:xfrm>
              <a:off x="0" y="0"/>
              <a:ext cx="1698438" cy="310711"/>
            </a:xfrm>
            <a:custGeom>
              <a:avLst/>
              <a:gdLst/>
              <a:ahLst/>
              <a:cxnLst/>
              <a:rect l="l" t="t" r="r" b="b"/>
              <a:pathLst>
                <a:path w="1698438" h="310711">
                  <a:moveTo>
                    <a:pt x="0" y="0"/>
                  </a:moveTo>
                  <a:lnTo>
                    <a:pt x="1698438" y="0"/>
                  </a:lnTo>
                  <a:lnTo>
                    <a:pt x="1698438" y="310711"/>
                  </a:lnTo>
                  <a:lnTo>
                    <a:pt x="0" y="310711"/>
                  </a:lnTo>
                  <a:close/>
                </a:path>
              </a:pathLst>
            </a:custGeom>
            <a:blipFill>
              <a:blip r:embed="rId7"/>
              <a:stretch>
                <a:fillRect l="-2217" r="-2217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539801" y="405108"/>
            <a:ext cx="5062242" cy="457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Platform Features in Action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39801" y="1247927"/>
            <a:ext cx="1753048" cy="219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75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Resume Analyzer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39801" y="1583084"/>
            <a:ext cx="8416080" cy="269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12"/>
              </a:lnSpc>
            </a:pPr>
            <a:r>
              <a:rPr lang="en-US" sz="1187">
                <a:solidFill>
                  <a:srgbClr val="3D3838"/>
                </a:solidFill>
                <a:latin typeface="Source Sans 3"/>
                <a:ea typeface="Source Sans 3"/>
                <a:cs typeface="Source Sans 3"/>
                <a:sym typeface="Source Sans 3"/>
              </a:rPr>
              <a:t>JD-based scoring with detailed skill gap identification and actionable recommendatio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341644" y="1247927"/>
            <a:ext cx="2279894" cy="219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75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Self-Introduction Builder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341644" y="1583084"/>
            <a:ext cx="8416080" cy="269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12"/>
              </a:lnSpc>
            </a:pPr>
            <a:r>
              <a:rPr lang="en-US" sz="1187">
                <a:solidFill>
                  <a:srgbClr val="3D3838"/>
                </a:solidFill>
                <a:latin typeface="Source Sans 3"/>
                <a:ea typeface="Source Sans 3"/>
                <a:cs typeface="Source Sans 3"/>
                <a:sym typeface="Source Sans 3"/>
              </a:rPr>
              <a:t>AI-powered tool creates tailored introductions for specific roles and industries.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39801" y="5717641"/>
            <a:ext cx="1753048" cy="219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75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Aptitude Practice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184672" y="5717641"/>
            <a:ext cx="1950007" cy="204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75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Speaking Evaluation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936382" y="5717641"/>
            <a:ext cx="1753048" cy="219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75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Dashboard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EDE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1079744" y="1371600"/>
            <a:ext cx="11012691" cy="905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Measurable Impact &amp; Benefits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1079744" y="2893809"/>
            <a:ext cx="2694832" cy="2694832"/>
          </a:xfrm>
          <a:custGeom>
            <a:avLst/>
            <a:gdLst/>
            <a:ahLst/>
            <a:cxnLst/>
            <a:rect l="l" t="t" r="r" b="b"/>
            <a:pathLst>
              <a:path w="2694832" h="2694832">
                <a:moveTo>
                  <a:pt x="0" y="0"/>
                </a:moveTo>
                <a:lnTo>
                  <a:pt x="2694833" y="0"/>
                </a:lnTo>
                <a:lnTo>
                  <a:pt x="2694833" y="2694832"/>
                </a:lnTo>
                <a:lnTo>
                  <a:pt x="0" y="26948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79744" y="5955211"/>
            <a:ext cx="3742877" cy="895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3D38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Objective Evaluation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79744" y="6959651"/>
            <a:ext cx="3742877" cy="1927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375">
                <a:solidFill>
                  <a:srgbClr val="3D3838"/>
                </a:solidFill>
                <a:latin typeface="Source Sans 3"/>
                <a:ea typeface="Source Sans 3"/>
                <a:cs typeface="Source Sans 3"/>
                <a:sym typeface="Source Sans 3"/>
              </a:rPr>
              <a:t>Explainable resume scoring removes guesswork and provides clear, actionable insights.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5208241" y="2893809"/>
            <a:ext cx="2694832" cy="2694832"/>
          </a:xfrm>
          <a:custGeom>
            <a:avLst/>
            <a:gdLst/>
            <a:ahLst/>
            <a:cxnLst/>
            <a:rect l="l" t="t" r="r" b="b"/>
            <a:pathLst>
              <a:path w="2694832" h="2694832">
                <a:moveTo>
                  <a:pt x="0" y="0"/>
                </a:moveTo>
                <a:lnTo>
                  <a:pt x="2694832" y="0"/>
                </a:lnTo>
                <a:lnTo>
                  <a:pt x="2694832" y="2694832"/>
                </a:lnTo>
                <a:lnTo>
                  <a:pt x="0" y="26948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208241" y="5955211"/>
            <a:ext cx="3506095" cy="457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3D38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Faster Feedback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08241" y="6521348"/>
            <a:ext cx="3742877" cy="1927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375">
                <a:solidFill>
                  <a:srgbClr val="3D3838"/>
                </a:solidFill>
                <a:latin typeface="Source Sans 3"/>
                <a:ea typeface="Source Sans 3"/>
                <a:cs typeface="Source Sans 3"/>
                <a:sym typeface="Source Sans 3"/>
              </a:rPr>
              <a:t>Students receive immediate, detailed feedback to accelerate their preparation timeline.</a:t>
            </a:r>
          </a:p>
        </p:txBody>
      </p:sp>
      <p:sp>
        <p:nvSpPr>
          <p:cNvPr id="13" name="Freeform 13" descr="preencoded.png"/>
          <p:cNvSpPr/>
          <p:nvPr/>
        </p:nvSpPr>
        <p:spPr>
          <a:xfrm>
            <a:off x="9336729" y="2893809"/>
            <a:ext cx="2694832" cy="2694832"/>
          </a:xfrm>
          <a:custGeom>
            <a:avLst/>
            <a:gdLst/>
            <a:ahLst/>
            <a:cxnLst/>
            <a:rect l="l" t="t" r="r" b="b"/>
            <a:pathLst>
              <a:path w="2694832" h="2694832">
                <a:moveTo>
                  <a:pt x="0" y="0"/>
                </a:moveTo>
                <a:lnTo>
                  <a:pt x="2694832" y="0"/>
                </a:lnTo>
                <a:lnTo>
                  <a:pt x="2694832" y="2694832"/>
                </a:lnTo>
                <a:lnTo>
                  <a:pt x="0" y="26948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9336729" y="5955211"/>
            <a:ext cx="3592268" cy="457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3D38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Industry Alignment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36729" y="6521348"/>
            <a:ext cx="3742877" cy="1464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375">
                <a:solidFill>
                  <a:srgbClr val="3D3838"/>
                </a:solidFill>
                <a:latin typeface="Source Sans 3"/>
                <a:ea typeface="Source Sans 3"/>
                <a:cs typeface="Source Sans 3"/>
                <a:sym typeface="Source Sans 3"/>
              </a:rPr>
              <a:t>Better matching with real job roles ensures candidates meet employer expectations.</a:t>
            </a:r>
          </a:p>
        </p:txBody>
      </p:sp>
      <p:sp>
        <p:nvSpPr>
          <p:cNvPr id="16" name="Freeform 16" descr="preencoded.png"/>
          <p:cNvSpPr/>
          <p:nvPr/>
        </p:nvSpPr>
        <p:spPr>
          <a:xfrm>
            <a:off x="13465226" y="2893809"/>
            <a:ext cx="2694984" cy="2694984"/>
          </a:xfrm>
          <a:custGeom>
            <a:avLst/>
            <a:gdLst/>
            <a:ahLst/>
            <a:cxnLst/>
            <a:rect l="l" t="t" r="r" b="b"/>
            <a:pathLst>
              <a:path w="2694984" h="2694984">
                <a:moveTo>
                  <a:pt x="0" y="0"/>
                </a:moveTo>
                <a:lnTo>
                  <a:pt x="2694984" y="0"/>
                </a:lnTo>
                <a:lnTo>
                  <a:pt x="2694984" y="2694985"/>
                </a:lnTo>
                <a:lnTo>
                  <a:pt x="0" y="26949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3465226" y="5955354"/>
            <a:ext cx="3743030" cy="895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3D38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Interview Confidence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65226" y="6959803"/>
            <a:ext cx="3743030" cy="1464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375">
                <a:solidFill>
                  <a:srgbClr val="3D3838"/>
                </a:solidFill>
                <a:latin typeface="Source Sans 3"/>
                <a:ea typeface="Source Sans 3"/>
                <a:cs typeface="Source Sans 3"/>
                <a:sym typeface="Source Sans 3"/>
              </a:rPr>
              <a:t>Comprehensive preparation builds genuine readiness and self-assurance.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EDE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699345" y="530428"/>
            <a:ext cx="4541339" cy="586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7"/>
              </a:lnSpc>
            </a:pPr>
            <a:r>
              <a:rPr lang="en-US" sz="356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Looking Ahead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9345" y="1606753"/>
            <a:ext cx="2724741" cy="350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Our Impact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99345" y="2118417"/>
            <a:ext cx="8200873" cy="554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562">
                <a:solidFill>
                  <a:srgbClr val="3D3838"/>
                </a:solidFill>
                <a:latin typeface="Source Sans 3"/>
                <a:ea typeface="Source Sans 3"/>
                <a:cs typeface="Source Sans 3"/>
                <a:sym typeface="Source Sans 3"/>
              </a:rPr>
              <a:t>The platform bridges the gap between education and employability, providing actionable, role-specific insights that transform career preparation.</a:t>
            </a:r>
          </a:p>
        </p:txBody>
      </p:sp>
      <p:sp>
        <p:nvSpPr>
          <p:cNvPr id="9" name="Freeform 9" descr="preencoded.png"/>
          <p:cNvSpPr/>
          <p:nvPr/>
        </p:nvSpPr>
        <p:spPr>
          <a:xfrm>
            <a:off x="699345" y="2980734"/>
            <a:ext cx="8200873" cy="7306266"/>
          </a:xfrm>
          <a:custGeom>
            <a:avLst/>
            <a:gdLst/>
            <a:ahLst/>
            <a:cxnLst/>
            <a:rect l="l" t="t" r="r" b="b"/>
            <a:pathLst>
              <a:path w="8200873" h="7306266">
                <a:moveTo>
                  <a:pt x="0" y="0"/>
                </a:moveTo>
                <a:lnTo>
                  <a:pt x="8200872" y="0"/>
                </a:lnTo>
                <a:lnTo>
                  <a:pt x="8200872" y="7306266"/>
                </a:lnTo>
                <a:lnTo>
                  <a:pt x="0" y="73062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2244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397308" y="1606753"/>
            <a:ext cx="3184179" cy="350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Future Enhancements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87783" y="2108892"/>
            <a:ext cx="8200873" cy="337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5645" lvl="1" indent="-117822" algn="l">
              <a:lnSpc>
                <a:spcPts val="2312"/>
              </a:lnSpc>
              <a:buFont typeface="Arial"/>
              <a:buChar char="•"/>
            </a:pPr>
            <a:r>
              <a:rPr lang="en-US" sz="1562">
                <a:solidFill>
                  <a:srgbClr val="3D3838"/>
                </a:solidFill>
                <a:latin typeface="Source Sans 3"/>
                <a:ea typeface="Source Sans 3"/>
                <a:cs typeface="Source Sans 3"/>
                <a:sym typeface="Source Sans 3"/>
              </a:rPr>
              <a:t>Advanced AI-based scoring algorithms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97308" y="2487959"/>
            <a:ext cx="8200873" cy="337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5645" lvl="1" indent="-117822" algn="l">
              <a:lnSpc>
                <a:spcPts val="2312"/>
              </a:lnSpc>
              <a:buFont typeface="Arial"/>
              <a:buChar char="•"/>
            </a:pPr>
            <a:r>
              <a:rPr lang="en-US" sz="1562">
                <a:solidFill>
                  <a:srgbClr val="3D3838"/>
                </a:solidFill>
                <a:latin typeface="Source Sans 3"/>
                <a:ea typeface="Source Sans 3"/>
                <a:cs typeface="Source Sans 3"/>
                <a:sym typeface="Source Sans 3"/>
              </a:rPr>
              <a:t>Industry-specific skill models and benchmarks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97308" y="2857500"/>
            <a:ext cx="8200873" cy="337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5645" lvl="1" indent="-117822" algn="l">
              <a:lnSpc>
                <a:spcPts val="2312"/>
              </a:lnSpc>
              <a:buFont typeface="Arial"/>
              <a:buChar char="•"/>
            </a:pPr>
            <a:r>
              <a:rPr lang="en-US" sz="1562">
                <a:solidFill>
                  <a:srgbClr val="3D3838"/>
                </a:solidFill>
                <a:latin typeface="Source Sans 3"/>
                <a:ea typeface="Source Sans 3"/>
                <a:cs typeface="Source Sans 3"/>
                <a:sym typeface="Source Sans 3"/>
              </a:rPr>
              <a:t>Interactive interview simulation with real-time feedback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397308" y="3227041"/>
            <a:ext cx="8200873" cy="337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5645" lvl="1" indent="-117822" algn="l">
              <a:lnSpc>
                <a:spcPts val="2312"/>
              </a:lnSpc>
              <a:buFont typeface="Arial"/>
              <a:buChar char="•"/>
            </a:pPr>
            <a:r>
              <a:rPr lang="en-US" sz="1562">
                <a:solidFill>
                  <a:srgbClr val="3D3838"/>
                </a:solidFill>
                <a:latin typeface="Source Sans 3"/>
                <a:ea typeface="Source Sans 3"/>
                <a:cs typeface="Source Sans 3"/>
                <a:sym typeface="Source Sans 3"/>
              </a:rPr>
              <a:t>Cloud deployment for scalable access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298</Words>
  <Application>Microsoft Office PowerPoint</Application>
  <PresentationFormat>Custom</PresentationFormat>
  <Paragraphs>67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Source Sans 3</vt:lpstr>
      <vt:lpstr>Montserrat Bold</vt:lpstr>
      <vt:lpstr>Calibri</vt:lpstr>
      <vt:lpstr>Arial</vt:lpstr>
      <vt:lpstr>Source Sans 3 Bold</vt:lpstr>
      <vt:lpstr>Montserrat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Career-Readiness-and-Resume-Intelligence-Platform.pptx</dc:title>
  <cp:lastModifiedBy>Dasaradh D</cp:lastModifiedBy>
  <cp:revision>1</cp:revision>
  <dcterms:created xsi:type="dcterms:W3CDTF">2006-08-16T00:00:00Z</dcterms:created>
  <dcterms:modified xsi:type="dcterms:W3CDTF">2025-12-19T07:56:53Z</dcterms:modified>
  <dc:identifier>DAG77MmgPjU</dc:identifier>
</cp:coreProperties>
</file>